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7" r:id="rId6"/>
    <p:sldId id="265" r:id="rId7"/>
    <p:sldId id="276" r:id="rId8"/>
    <p:sldId id="26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C9E6A-655B-447E-8DFC-052C18A61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4B6224-90AC-40DA-A6BD-B50B89FCE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4F0A09-AD0A-4D5D-AE44-1108C5BB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E7ED59-17B5-44CC-BBFB-86003338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ECDC2A-4FAC-482B-88DB-73CCB8DA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84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CC3CD-7BC7-400D-9292-4C6069EED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1EB0E9-1929-44D1-BE26-5C33ACD5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564F4F-8B5A-492C-AA43-C210DE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F72832-185C-44BA-8C8F-E08B6D20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C511D3-B000-4CDA-B6EA-77A8B6B0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6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324CF-4CAE-41AD-9BB5-E322CBECA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AF510A-BAE6-4731-A256-84DF463AD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1DC1A5-5A60-4D20-9455-31E13E150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2F599C-C841-4D82-9370-61EEDF16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798346-EFCC-444E-A36A-617D17DE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21201-3319-4509-8C62-F8B507A19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6EA276-5924-44BB-8F50-BD56E8594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33F1E2-BA5D-4E20-AC2D-3BD9C3FA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BE991A-26E5-4981-AE81-88361E65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0F7ACF-8297-4DA9-A811-4B797F72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46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CB3BC-CCF2-40FC-8A80-219DB9F9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125BB2-D402-4A0D-A823-EF6FE457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931496-308E-4760-B008-E3A8B3DA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490041-C013-4062-BE42-99FE9892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07D3DD-9C79-41FE-8B0C-4A65A9F57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71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B19DE-0C63-4F22-B199-DDA166A3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808EEF-C79D-4235-AA6E-AB4A90AB2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9D6CA45-B2A6-4483-B98A-D4676717D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F47A75-86DE-42E2-9C53-CC4B129D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C5C6A1-C15A-401C-8F14-AA544EF3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7F147F-8CBA-4AC0-89C0-C5EC3344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08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BCE53-FBC2-43F1-9019-BED6B0C7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8B14B7-D781-4AE6-9B9B-5A18A05B0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860D10-EEFA-489E-8979-CB83331B6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437F3B-F513-4FF2-B9B5-B811DED1E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701510-6C3F-4A99-ABAE-F861A3C7C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207543-4008-4E2C-8E69-5BBC9DB6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82FB69E-5C2A-4B75-AAB4-D6EE2857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B9418F7-1360-4914-A59D-C16E8041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37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9EC70-DDB5-4DC4-A2FC-F8756C9E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0C96F96-2C2F-4AF2-AD74-42B9163B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64A506E-3389-436B-91FD-C2720FFA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C9F0A7B-9DFD-42BB-BA70-7BEBA48A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200E8D-9FD0-42B8-8366-89C267DD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B7FBAF2-3DD6-4C3D-BF47-DBFE077F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ED4F733-1BCC-45DB-B48B-BE5931DA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98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7CE4C-B0AF-490B-ABAA-3EC875F29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191F7F-DF25-4616-87B9-5D42A1A30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31763E-3C8A-400D-AC8F-E2A8DA67B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124750-BE22-4249-89E7-244E3419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92A544-47BB-4325-9F44-546A9AA3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720CB-5C2D-4AE2-8957-800C9C5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51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9E2C9-8460-41AC-8BA1-869F3D0E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5C8B4ED-59D9-46D7-AB39-040547490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7B7BB8-3CD2-49A9-A950-3D0A415F3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D7696E-318E-4B83-B1FA-D5E28778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940645-560A-41F9-955B-C670D38C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638F4C-8EA3-4815-BCBC-7CBAA402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12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392C297-7DCC-47D0-876F-27BD0023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97A52-602C-420B-8800-879897F34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AA327E-8B9B-4795-8E92-78AB5371D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B039-356B-4D5F-B816-FA4AE414CF39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5AC2C6-2CDF-48D7-9D30-55BDA41A5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79ABE1-7EA6-40CE-A154-6EEC2D4D1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9AB22-EE86-4BF5-9738-D6BFF28FC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56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pt-BR" dirty="0"/>
          </a:p>
          <a:p>
            <a:r>
              <a:rPr lang="pt-BR" sz="9600" b="1" dirty="0"/>
              <a:t>ÉTICA E CIDADANIA </a:t>
            </a:r>
          </a:p>
          <a:p>
            <a:r>
              <a:rPr lang="pt-BR" sz="9600" b="1" dirty="0"/>
              <a:t>  9º ANO </a:t>
            </a:r>
          </a:p>
          <a:p>
            <a:endParaRPr lang="pt-BR" sz="9600" b="1" dirty="0"/>
          </a:p>
          <a:p>
            <a:endParaRPr lang="pt-BR" sz="9600" b="1" dirty="0"/>
          </a:p>
        </p:txBody>
      </p:sp>
    </p:spTree>
    <p:extLst>
      <p:ext uri="{BB962C8B-B14F-4D97-AF65-F5344CB8AC3E}">
        <p14:creationId xmlns:p14="http://schemas.microsoft.com/office/powerpoint/2010/main" val="362266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070080" cy="6858001"/>
          </a:xfrm>
        </p:spPr>
        <p:txBody>
          <a:bodyPr>
            <a:normAutofit/>
          </a:bodyPr>
          <a:lstStyle/>
          <a:p>
            <a:r>
              <a:rPr lang="pt-BR" sz="6000" b="1" dirty="0"/>
              <a:t> </a:t>
            </a:r>
            <a:r>
              <a:rPr lang="pt-BR" sz="8800" b="1" dirty="0"/>
              <a:t>DIREITOS DAS MULHERES </a:t>
            </a:r>
          </a:p>
          <a:p>
            <a:r>
              <a:rPr lang="pt-BR" sz="8800" b="1" dirty="0"/>
              <a:t>COMO ALCANÇAR A IGUALDADE DE GÊNERO?</a:t>
            </a:r>
          </a:p>
        </p:txBody>
      </p:sp>
    </p:spTree>
    <p:extLst>
      <p:ext uri="{BB962C8B-B14F-4D97-AF65-F5344CB8AC3E}">
        <p14:creationId xmlns:p14="http://schemas.microsoft.com/office/powerpoint/2010/main" val="228475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6" y="-10032012"/>
            <a:ext cx="26867937" cy="25761029"/>
          </a:xfrm>
        </p:spPr>
        <p:txBody>
          <a:bodyPr>
            <a:normAutofit/>
          </a:bodyPr>
          <a:lstStyle/>
          <a:p>
            <a:endParaRPr lang="pt-BR" sz="5400" dirty="0"/>
          </a:p>
        </p:txBody>
      </p:sp>
      <p:pic>
        <p:nvPicPr>
          <p:cNvPr id="1026" name="Picture 2" descr="O que é Igualdade de gêneros – Portal Juntas">
            <a:extLst>
              <a:ext uri="{FF2B5EF4-FFF2-40B4-BE49-F238E27FC236}">
                <a16:creationId xmlns:a16="http://schemas.microsoft.com/office/drawing/2014/main" id="{3522083D-7652-41F8-BE5D-D0E549A4C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39" y="53340"/>
            <a:ext cx="6172200" cy="649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 desafios para alcançar a igualdade de gênero no Brasil | Guia do Estudante">
            <a:extLst>
              <a:ext uri="{FF2B5EF4-FFF2-40B4-BE49-F238E27FC236}">
                <a16:creationId xmlns:a16="http://schemas.microsoft.com/office/drawing/2014/main" id="{F7A1DEC4-3CA9-4DAB-8814-ED26C0556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341" y="53340"/>
            <a:ext cx="5844539" cy="680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01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r>
              <a:rPr lang="pt-BR" sz="6000" b="1" cap="all" dirty="0"/>
              <a:t>BRASIL TEM ENORMES DESAFIOS PARA ALCANÇAR A IGUALDADE DE GÊNERO</a:t>
            </a:r>
          </a:p>
          <a:p>
            <a:endParaRPr lang="pt-BR" sz="6000" b="1" cap="all" dirty="0"/>
          </a:p>
          <a:p>
            <a:endParaRPr lang="pt-BR" sz="6000" b="1" cap="all" dirty="0"/>
          </a:p>
          <a:p>
            <a:br>
              <a:rPr lang="pt-BR" sz="5400" dirty="0"/>
            </a:br>
            <a:endParaRPr lang="pt-BR" sz="5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DFE8F57-74B0-4679-88DA-BD6ABFAAF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240" y="2697480"/>
            <a:ext cx="7406640" cy="306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38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endParaRPr lang="pt-BR" sz="5400" dirty="0"/>
          </a:p>
          <a:p>
            <a:endParaRPr lang="pt-BR" sz="5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545853E-3EDB-42A5-B904-21CFB4BA24E5}"/>
              </a:ext>
            </a:extLst>
          </p:cNvPr>
          <p:cNvSpPr/>
          <p:nvPr/>
        </p:nvSpPr>
        <p:spPr>
          <a:xfrm>
            <a:off x="0" y="106680"/>
            <a:ext cx="119786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>
                <a:solidFill>
                  <a:srgbClr val="252626"/>
                </a:solidFill>
                <a:latin typeface="Lora"/>
              </a:rPr>
              <a:t>Engana-se (muito) quem pensa que falar de gênero é o mesmo que falar de sexo ou do universo LGBTIQ (lésbicas, gays, bissexuais, travestis, transexuais, </a:t>
            </a:r>
            <a:r>
              <a:rPr lang="pt-BR" sz="4800" dirty="0" err="1">
                <a:solidFill>
                  <a:srgbClr val="252626"/>
                </a:solidFill>
                <a:latin typeface="Lora"/>
              </a:rPr>
              <a:t>intersex</a:t>
            </a:r>
            <a:r>
              <a:rPr lang="pt-BR" sz="4800" dirty="0">
                <a:solidFill>
                  <a:srgbClr val="252626"/>
                </a:solidFill>
                <a:latin typeface="Lora"/>
              </a:rPr>
              <a:t> e </a:t>
            </a:r>
            <a:r>
              <a:rPr lang="pt-BR" sz="4800" dirty="0" err="1">
                <a:solidFill>
                  <a:srgbClr val="252626"/>
                </a:solidFill>
                <a:latin typeface="Lora"/>
              </a:rPr>
              <a:t>queer</a:t>
            </a:r>
            <a:r>
              <a:rPr lang="pt-BR" sz="4800" dirty="0">
                <a:solidFill>
                  <a:srgbClr val="252626"/>
                </a:solidFill>
                <a:latin typeface="Lora"/>
              </a:rPr>
              <a:t>). Gênero também não é uma questão apenas biológica -- o famoso “você nasceu menino” ou “você nasceu menina” e fim da discussão. O gênero perpassa diferentes áreas dos conhecimento, como as ciências sociais e a psicologia.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39427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FD0D157-8942-4ABA-B199-812FEC174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endParaRPr lang="pt-BR" sz="5400" dirty="0"/>
          </a:p>
          <a:p>
            <a:endParaRPr lang="pt-BR" sz="5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FC879AB-148D-4EF0-9EEC-84A94C8B6593}"/>
              </a:ext>
            </a:extLst>
          </p:cNvPr>
          <p:cNvSpPr/>
          <p:nvPr/>
        </p:nvSpPr>
        <p:spPr>
          <a:xfrm>
            <a:off x="121920" y="0"/>
            <a:ext cx="118262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252626"/>
                </a:solidFill>
                <a:latin typeface="Lora"/>
              </a:rPr>
              <a:t>Outro equívoco é pensá-lo como sinônimo de discussões ligadas somente à mulher. “Gênero é conceito que fala sobre as relações estabelecidas entre percepções e práticas de feminilidade e masculinidade”, diz Bernardo Fonseca Machado, doutor em antropologia social pela Universidade de São Paulo (USP) e </a:t>
            </a:r>
            <a:r>
              <a:rPr lang="pt-BR" sz="4000" dirty="0" err="1">
                <a:solidFill>
                  <a:srgbClr val="252626"/>
                </a:solidFill>
                <a:latin typeface="Lora"/>
              </a:rPr>
              <a:t>co-autor</a:t>
            </a:r>
            <a:r>
              <a:rPr lang="pt-BR" sz="4000" dirty="0">
                <a:solidFill>
                  <a:srgbClr val="252626"/>
                </a:solidFill>
                <a:latin typeface="Lora"/>
              </a:rPr>
              <a:t> do livro </a:t>
            </a:r>
            <a:r>
              <a:rPr lang="pt-BR" sz="4000" i="1" dirty="0">
                <a:solidFill>
                  <a:srgbClr val="252626"/>
                </a:solidFill>
                <a:latin typeface="inherit"/>
              </a:rPr>
              <a:t>Diferentes, não desiguais – A questão de gênero na escola</a:t>
            </a:r>
            <a:r>
              <a:rPr lang="pt-BR" sz="4000" dirty="0">
                <a:solidFill>
                  <a:srgbClr val="252626"/>
                </a:solidFill>
                <a:latin typeface="Lora"/>
              </a:rPr>
              <a:t>. “Gênero é um conceito que fala sobre relações sociais e do que se espera que mulheres façam e do que se espera que homens façam”, explica.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5416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310541-4025-4C3B-9B01-2433A45B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"/>
            <a:ext cx="12192000" cy="6736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dirty="0"/>
              <a:t>Como a desinformação afeta os debates sobre gênero?</a:t>
            </a:r>
          </a:p>
          <a:p>
            <a:pPr marL="0" indent="0" algn="ctr">
              <a:buNone/>
            </a:pPr>
            <a:r>
              <a:rPr lang="pt-BR" sz="4800" dirty="0"/>
              <a:t>As desinformações acabam gerando uma espécie de fake </a:t>
            </a:r>
            <a:r>
              <a:rPr lang="pt-BR" sz="4800" dirty="0" err="1"/>
              <a:t>news</a:t>
            </a:r>
            <a:r>
              <a:rPr lang="pt-BR" sz="4800" dirty="0"/>
              <a:t> na Educação em relação ao que é </a:t>
            </a:r>
            <a:r>
              <a:rPr lang="pt-BR" sz="4800" b="1" dirty="0"/>
              <a:t>gênero</a:t>
            </a:r>
            <a:r>
              <a:rPr lang="pt-BR" sz="4800" dirty="0"/>
              <a:t> e qual é a proposta de discussão do tema, propagando ideias falsas e mitos. Estes mitos desqualificam o </a:t>
            </a:r>
            <a:r>
              <a:rPr lang="pt-BR" sz="4800" b="1" dirty="0"/>
              <a:t>debate</a:t>
            </a:r>
            <a:r>
              <a:rPr lang="pt-BR" sz="4800" dirty="0"/>
              <a:t> nas escolas e atuam no imaginário dos pais, gerando medo e repulsas.</a:t>
            </a:r>
          </a:p>
        </p:txBody>
      </p:sp>
    </p:spTree>
    <p:extLst>
      <p:ext uri="{BB962C8B-B14F-4D97-AF65-F5344CB8AC3E}">
        <p14:creationId xmlns:p14="http://schemas.microsoft.com/office/powerpoint/2010/main" val="308424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6FFA2A6-CB52-4F7D-81CC-27558A446E38}"/>
              </a:ext>
            </a:extLst>
          </p:cNvPr>
          <p:cNvSpPr/>
          <p:nvPr/>
        </p:nvSpPr>
        <p:spPr>
          <a:xfrm>
            <a:off x="0" y="18288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  <a:latin typeface="Open Sans"/>
              </a:rPr>
              <a:t>Confira abaixo dez perguntas essenciais que não podem faltar no diagnóstico da empresa para determinar se há equilíbrio na sua força de trabalho.</a:t>
            </a:r>
          </a:p>
          <a:p>
            <a:pPr algn="ctr"/>
            <a:endParaRPr lang="pt-BR" sz="2000" b="1" dirty="0">
              <a:solidFill>
                <a:srgbClr val="FF0000"/>
              </a:solidFill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O tema igualdade de gênero é uma questão estratégica para sua empresa?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Qual o percentual de mulheres que ocupam cargo de liderança em relação ao quadro gerencial da empresa?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Há diferença salarial entre homens e mulheres que ocupam o mesmo nível hierárquico?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Existem práticas de avaliação e desenvolvimento que proporcionem oportunidades de carreira iguais para homens e mulheres?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A sua empresa oferece benefícios que garantam a retenção de profissionais do sexo feminino?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Em uma decisão estratégica, a opinião feminina é levada em consideração em igualdade com a dos homens?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O código de conduta ou declaração de valores está alinhado a promoção da equidade de gênero?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Existem canais internos de comunicação sigilosos para exposição de problemas de relacionamento de trabalho em relação a questões femininas e de preconceito?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Ao desenvolver peças de comunicação interna e/ou de publicidade da empresa, há preocupação com a equidade de gênero na escolha das imagens e da linguagem?</a:t>
            </a:r>
          </a:p>
          <a:p>
            <a:pPr>
              <a:buFont typeface="+mj-lt"/>
              <a:buAutoNum type="arabicPeriod"/>
            </a:pPr>
            <a:r>
              <a:rPr lang="pt-BR" sz="2000" dirty="0">
                <a:solidFill>
                  <a:srgbClr val="464545"/>
                </a:solidFill>
                <a:latin typeface="Open Sans"/>
              </a:rPr>
              <a:t>- Na hora de promover ou contratar um homem ou uma mulher, são avaliadas as competências de cada um de forma igualitária? Ou decide-se mais baseado no estado civil, licença maternidade, filhos pequenos, entre </a:t>
            </a:r>
            <a:r>
              <a:rPr lang="pt-BR" dirty="0">
                <a:solidFill>
                  <a:srgbClr val="464545"/>
                </a:solidFill>
                <a:latin typeface="Open Sans"/>
              </a:rPr>
              <a:t>outros?</a:t>
            </a:r>
          </a:p>
          <a:p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617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502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inherit</vt:lpstr>
      <vt:lpstr>Lora</vt:lpstr>
      <vt:lpstr>Open Sans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Gislaine</dc:creator>
  <cp:lastModifiedBy>Convidado01</cp:lastModifiedBy>
  <cp:revision>28</cp:revision>
  <dcterms:created xsi:type="dcterms:W3CDTF">2021-02-16T20:33:35Z</dcterms:created>
  <dcterms:modified xsi:type="dcterms:W3CDTF">2021-04-28T17:15:06Z</dcterms:modified>
</cp:coreProperties>
</file>