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63" r:id="rId4"/>
    <p:sldId id="264" r:id="rId5"/>
    <p:sldId id="267" r:id="rId6"/>
    <p:sldId id="265" r:id="rId7"/>
    <p:sldId id="276" r:id="rId8"/>
    <p:sldId id="266" r:id="rId9"/>
    <p:sldId id="277" r:id="rId10"/>
    <p:sldId id="268" r:id="rId11"/>
    <p:sldId id="271" r:id="rId12"/>
    <p:sldId id="269" r:id="rId13"/>
    <p:sldId id="270" r:id="rId14"/>
    <p:sldId id="272" r:id="rId15"/>
    <p:sldId id="273" r:id="rId16"/>
    <p:sldId id="274" r:id="rId17"/>
    <p:sldId id="275" r:id="rId18"/>
    <p:sldId id="278" r:id="rId19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387" autoAdjust="0"/>
    <p:restoredTop sz="94660"/>
  </p:normalViewPr>
  <p:slideViewPr>
    <p:cSldViewPr snapToGrid="0">
      <p:cViewPr varScale="1">
        <p:scale>
          <a:sx n="70" d="100"/>
          <a:sy n="70" d="100"/>
        </p:scale>
        <p:origin x="192" y="-1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CEC9E6A-655B-447E-8DFC-052C18A61A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C4B6224-90AC-40DA-A6BD-B50B89FCE0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44F0A09-AD0A-4D5D-AE44-1108C5BB7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AE7ED59-17B5-44CC-BBFB-8600333872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9ECDC2A-4FAC-482B-88DB-73CCB8DA55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5847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F3CC3CD-7BC7-400D-9292-4C6069EED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8F1EB0E9-1929-44D1-BE26-5C33ACD5A43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0B564F4F-8B5A-492C-AA43-C210DE2C0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BCF72832-185C-44BA-8C8F-E08B6D2011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2C511D3-B000-4CDA-B6EA-77A8B6B07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861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D1B324CF-4CAE-41AD-9BB5-E322CBECAB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0EAF510A-BAE6-4731-A256-84DF463ADC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91DC1A5-5A60-4D20-9455-31E13E150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EA2F599C-C841-4D82-9370-61EEDF160F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5798346-EFCC-444E-A36A-617D17DE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36126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421201-3319-4509-8C62-F8B507A19D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96EA276-5924-44BB-8F50-BD56E8594D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FD33F1E2-BA5D-4E20-AC2D-3BD9C3FAC2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CBE991A-26E5-4981-AE81-88361E65D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00F7ACF-8297-4DA9-A811-4B797F727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484645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7CB3BC-CCF2-40FC-8A80-219DB9F9A9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125BB2-D402-4A0D-A823-EF6FE4578E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6931496-308E-4760-B008-E3A8B3DA28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47490041-C013-4062-BE42-99FE98929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D07D3DD-9C79-41FE-8B0C-4A65A9F57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337100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89B19DE-0C63-4F22-B199-DDA166A384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93808EEF-C79D-4235-AA6E-AB4A90AB26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C9D6CA45-B2A6-4483-B98A-D4676717D4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54F47A75-86DE-42E2-9C53-CC4B129DEB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B3C5C6A1-C15A-401C-8F14-AA544EF3B4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D7F147F-8CBA-4AC0-89C0-C5EC334435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2086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CBCE53-FBC2-43F1-9019-BED6B0C7F0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C18B14B7-D781-4AE6-9B9B-5A18A05B0F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30860D10-EEFA-489E-8979-CB83331B61F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71437F3B-F513-4FF2-B9B5-B811DED1E7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C701510-6C3F-4A99-ABAE-F861A3C7CB2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7207543-4008-4E2C-8E69-5BBC9DB61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082FB69E-5C2A-4B75-AAB4-D6EE2857D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CB9418F7-1360-4914-A59D-C16E8041FB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41379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39EC70-DDB5-4DC4-A2FC-F8756C9E8A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F0C96F96-2C2F-4AF2-AD74-42B9163B7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64A506E-3389-436B-91FD-C2720FFAFD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5C9F0A7B-9DFD-42BB-BA70-7BEBA48A2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92041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EF200E8D-9FD0-42B8-8366-89C267DD4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7B7FBAF2-3DD6-4C3D-BF47-DBFE077FA5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BED4F733-1BCC-45DB-B48B-BE5931DAF1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83981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D7CE4C-B0AF-490B-ABAA-3EC875F29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45191F7F-DF25-4616-87B9-5D42A1A307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7D31763E-3C8A-400D-AC8F-E2A8DA67BB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DE124750-BE22-4249-89E7-244E3419F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8992A544-47BB-4325-9F44-546A9AA3CF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BDB720CB-5C2D-4AE2-8957-800C9C54E4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74510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B69E2C9-8460-41AC-8BA1-869F3D0E7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75C8B4ED-59D9-46D7-AB39-0405474909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97B7BB8-3CD2-49A9-A950-3D0A415F3C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FED7696E-318E-4B83-B1FA-D5E287784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2940645-560A-41F9-955B-C670D38C9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3638F4C-8EA3-4815-BCBC-7CBAA402F6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451247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C392C297-7DCC-47D0-876F-27BD00233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2D097A52-602C-420B-8800-879897F344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DAA327E-8B9B-4795-8E92-78AB5371D3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A6B039-356B-4D5F-B816-FA4AE414CF39}" type="datetimeFigureOut">
              <a:rPr lang="pt-BR" smtClean="0"/>
              <a:t>28/04/2021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95AC2C6-2CDF-48D7-9D30-55BDA41A524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9E79ABE1-7EA6-40CE-A154-6EEC2D4D1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49AB22-EE86-4BF5-9738-D6BFF28FCD4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21566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irehaired-mellow-gasosaurus.blogs.rockstage.io/especial-saude-da-mulhercancer-de-colo-de-utero/" TargetMode="Externa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irehaired-mellow-gasosaurus.blogs.rockstage.io/especial-telemedicina-leite-materno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8000"/>
          </a:xfrm>
        </p:spPr>
        <p:txBody>
          <a:bodyPr/>
          <a:lstStyle/>
          <a:p>
            <a:endParaRPr lang="pt-BR" dirty="0"/>
          </a:p>
          <a:p>
            <a:r>
              <a:rPr lang="pt-BR" sz="9600" b="1" dirty="0"/>
              <a:t> </a:t>
            </a:r>
          </a:p>
          <a:p>
            <a:r>
              <a:rPr lang="pt-BR" sz="9600" b="1" dirty="0"/>
              <a:t>ASSISTÊNCIA À  </a:t>
            </a:r>
          </a:p>
          <a:p>
            <a:r>
              <a:rPr lang="pt-BR" sz="9600" b="1" dirty="0"/>
              <a:t>SAÚDE DA MULHER</a:t>
            </a:r>
          </a:p>
        </p:txBody>
      </p:sp>
    </p:spTree>
    <p:extLst>
      <p:ext uri="{BB962C8B-B14F-4D97-AF65-F5344CB8AC3E}">
        <p14:creationId xmlns:p14="http://schemas.microsoft.com/office/powerpoint/2010/main" val="36226651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36A5758-EB2E-4525-8031-BB8F5323B4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pt-BR" sz="6600" dirty="0"/>
          </a:p>
          <a:p>
            <a:pPr marL="0" indent="0" algn="ctr">
              <a:buNone/>
            </a:pPr>
            <a:endParaRPr lang="pt-BR" sz="6600" dirty="0"/>
          </a:p>
          <a:p>
            <a:pPr marL="0" indent="0" algn="ctr">
              <a:buNone/>
            </a:pPr>
            <a:endParaRPr lang="pt-BR" sz="66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982AAC0C-5018-426B-87FA-AF99A0EF2174}"/>
              </a:ext>
            </a:extLst>
          </p:cNvPr>
          <p:cNvSpPr/>
          <p:nvPr/>
        </p:nvSpPr>
        <p:spPr>
          <a:xfrm>
            <a:off x="182880" y="152400"/>
            <a:ext cx="1176528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rgbClr val="161616"/>
                </a:solidFill>
                <a:latin typeface="Open Sans"/>
              </a:rPr>
              <a:t>Saúde mental</a:t>
            </a:r>
          </a:p>
          <a:p>
            <a:r>
              <a:rPr lang="pt-BR" sz="5400" dirty="0">
                <a:solidFill>
                  <a:srgbClr val="535353"/>
                </a:solidFill>
                <a:latin typeface="Open Sans"/>
              </a:rPr>
              <a:t>Existem diversos fatores da sociedade que podem influenciar na saúde mental da mulher. Por exemplo, o fato da mulher estar em uma situação de vulnerabilidade por ganhar menos, viver dupla ou tripla jornada de trabalho, </a:t>
            </a:r>
          </a:p>
        </p:txBody>
      </p:sp>
    </p:spTree>
    <p:extLst>
      <p:ext uri="{BB962C8B-B14F-4D97-AF65-F5344CB8AC3E}">
        <p14:creationId xmlns:p14="http://schemas.microsoft.com/office/powerpoint/2010/main" val="69576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" y="283779"/>
            <a:ext cx="14367904" cy="7577583"/>
          </a:xfrm>
        </p:spPr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01F31F7C-8447-4349-9D38-3158BA5A9847}"/>
              </a:ext>
            </a:extLst>
          </p:cNvPr>
          <p:cNvSpPr/>
          <p:nvPr/>
        </p:nvSpPr>
        <p:spPr>
          <a:xfrm>
            <a:off x="0" y="283779"/>
            <a:ext cx="1199388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>
                <a:solidFill>
                  <a:srgbClr val="535353"/>
                </a:solidFill>
                <a:latin typeface="Open Sans"/>
              </a:rPr>
              <a:t>sexual, psicológica, econômica, além do fato </a:t>
            </a:r>
            <a:r>
              <a:rPr lang="pt-BR" sz="5400">
                <a:solidFill>
                  <a:srgbClr val="535353"/>
                </a:solidFill>
                <a:latin typeface="Open Sans"/>
              </a:rPr>
              <a:t>de estar concentrada </a:t>
            </a:r>
            <a:r>
              <a:rPr lang="pt-BR" sz="5400" dirty="0">
                <a:solidFill>
                  <a:srgbClr val="535353"/>
                </a:solidFill>
                <a:latin typeface="Open Sans"/>
              </a:rPr>
              <a:t>em profissões menos valorizadas, ou até mesmo </a:t>
            </a:r>
            <a:r>
              <a:rPr lang="pt-BR" sz="5400">
                <a:solidFill>
                  <a:srgbClr val="535353"/>
                </a:solidFill>
                <a:latin typeface="Open Sans"/>
              </a:rPr>
              <a:t>por sofrer </a:t>
            </a:r>
            <a:r>
              <a:rPr lang="pt-BR" sz="5400" dirty="0">
                <a:solidFill>
                  <a:srgbClr val="535353"/>
                </a:solidFill>
                <a:latin typeface="Open Sans"/>
              </a:rPr>
              <a:t>violência doméstica, física,  da negligência e abandono.</a:t>
            </a:r>
            <a:br>
              <a:rPr lang="pt-BR" sz="5400" dirty="0">
                <a:solidFill>
                  <a:srgbClr val="535353"/>
                </a:solidFill>
                <a:latin typeface="Open Sans"/>
              </a:rPr>
            </a:br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8802327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" y="283779"/>
            <a:ext cx="14367904" cy="7577583"/>
          </a:xfrm>
        </p:spPr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94A7DAE-EB31-4632-B178-06D01880AA2C}"/>
              </a:ext>
            </a:extLst>
          </p:cNvPr>
          <p:cNvSpPr/>
          <p:nvPr/>
        </p:nvSpPr>
        <p:spPr>
          <a:xfrm>
            <a:off x="198120" y="0"/>
            <a:ext cx="116281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>
                <a:solidFill>
                  <a:srgbClr val="535353"/>
                </a:solidFill>
                <a:latin typeface="Open Sans"/>
              </a:rPr>
              <a:t>Além dos sintomas de depressão, outros transtornos mentais necessitam de atenção e cuidado, como os de ansiedade, insônia, estresse e transtornos alimentares. Fatores psicossociais e ambientais estão relacionados à incidência dessas doenças.</a:t>
            </a:r>
          </a:p>
          <a:p>
            <a:r>
              <a:rPr lang="pt-BR" sz="4400" dirty="0">
                <a:solidFill>
                  <a:srgbClr val="535353"/>
                </a:solidFill>
                <a:latin typeface="Open Sans"/>
              </a:rPr>
              <a:t>É importante estar atento para conseguir identificar precocemente sintomas psíquicos e iniciar o tratamento adequado.</a:t>
            </a:r>
          </a:p>
        </p:txBody>
      </p:sp>
    </p:spTree>
    <p:extLst>
      <p:ext uri="{BB962C8B-B14F-4D97-AF65-F5344CB8AC3E}">
        <p14:creationId xmlns:p14="http://schemas.microsoft.com/office/powerpoint/2010/main" val="27606748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4474584" cy="6858000"/>
          </a:xfrm>
        </p:spPr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4" name="Retângulo 3">
            <a:extLst>
              <a:ext uri="{FF2B5EF4-FFF2-40B4-BE49-F238E27FC236}">
                <a16:creationId xmlns:a16="http://schemas.microsoft.com/office/drawing/2014/main" id="{7F8177A5-4E11-4440-96C5-F991ACC043F7}"/>
              </a:ext>
            </a:extLst>
          </p:cNvPr>
          <p:cNvSpPr/>
          <p:nvPr/>
        </p:nvSpPr>
        <p:spPr>
          <a:xfrm>
            <a:off x="106680" y="121920"/>
            <a:ext cx="11932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5400" b="1" dirty="0">
                <a:solidFill>
                  <a:srgbClr val="161616"/>
                </a:solidFill>
                <a:latin typeface="Open Sans"/>
              </a:rPr>
              <a:t>Realizar exames de rastreamento</a:t>
            </a:r>
          </a:p>
          <a:p>
            <a:r>
              <a:rPr lang="pt-BR" sz="5400" dirty="0">
                <a:solidFill>
                  <a:srgbClr val="535353"/>
                </a:solidFill>
                <a:latin typeface="Open Sans"/>
              </a:rPr>
              <a:t>Você sabia que exames para rastreio do câncer de colo de útero e de mama são ofertados no Sistema Único de Saúde para as mulheres? Eles são realizados de acordo com diretrizes específicas.</a:t>
            </a:r>
          </a:p>
          <a:p>
            <a:endParaRPr lang="pt-BR" b="0" i="0" dirty="0">
              <a:solidFill>
                <a:srgbClr val="53535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008092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" y="283779"/>
            <a:ext cx="14367904" cy="7577583"/>
          </a:xfrm>
        </p:spPr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27CDB42C-FBAC-49B6-AA3F-5DEFA241E835}"/>
              </a:ext>
            </a:extLst>
          </p:cNvPr>
          <p:cNvSpPr/>
          <p:nvPr/>
        </p:nvSpPr>
        <p:spPr>
          <a:xfrm>
            <a:off x="0" y="0"/>
            <a:ext cx="12192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>
                <a:solidFill>
                  <a:srgbClr val="535353"/>
                </a:solidFill>
                <a:latin typeface="Open Sans"/>
              </a:rPr>
              <a:t>Além disso, é preciso saber que o início da coleta do </a:t>
            </a:r>
            <a:r>
              <a:rPr lang="pt-BR" sz="4400" b="1" dirty="0">
                <a:solidFill>
                  <a:srgbClr val="F43C58"/>
                </a:solidFill>
                <a:latin typeface="Open Sans"/>
                <a:hlinkClick r:id="rId2"/>
              </a:rPr>
              <a:t>exame Papanicolau</a:t>
            </a:r>
            <a:r>
              <a:rPr lang="pt-BR" sz="4400" dirty="0">
                <a:solidFill>
                  <a:srgbClr val="535353"/>
                </a:solidFill>
                <a:latin typeface="Open Sans"/>
              </a:rPr>
              <a:t>, que rastreia o câncer de colo de útero, deve ser aos 25 anos de idade para as mulheres que já tiveram atividade sexual. Assim sendo, os exames devem seguir até os 64 anos e são interrompidos quando, após essa idade, as mulheres tiverem pelo menos dois exames negativos consecutivos nos últimos cinco anos.</a:t>
            </a:r>
          </a:p>
        </p:txBody>
      </p:sp>
    </p:spTree>
    <p:extLst>
      <p:ext uri="{BB962C8B-B14F-4D97-AF65-F5344CB8AC3E}">
        <p14:creationId xmlns:p14="http://schemas.microsoft.com/office/powerpoint/2010/main" val="19339282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" y="283779"/>
            <a:ext cx="14367904" cy="7577583"/>
          </a:xfrm>
        </p:spPr>
        <p:txBody>
          <a:bodyPr/>
          <a:lstStyle/>
          <a:p>
            <a:r>
              <a:rPr lang="pt-BR" dirty="0"/>
              <a:t> 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5E506CF-F9DA-4FC9-A8D2-518D7E00D8A1}"/>
              </a:ext>
            </a:extLst>
          </p:cNvPr>
          <p:cNvSpPr/>
          <p:nvPr/>
        </p:nvSpPr>
        <p:spPr>
          <a:xfrm>
            <a:off x="198120" y="152400"/>
            <a:ext cx="1155192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b="1" dirty="0">
                <a:solidFill>
                  <a:srgbClr val="161616"/>
                </a:solidFill>
                <a:latin typeface="Open Sans"/>
              </a:rPr>
              <a:t>Proteger- se contra IST/HIV</a:t>
            </a:r>
          </a:p>
          <a:p>
            <a:r>
              <a:rPr lang="pt-BR" sz="3600" dirty="0">
                <a:solidFill>
                  <a:srgbClr val="535353"/>
                </a:solidFill>
                <a:latin typeface="Open Sans"/>
              </a:rPr>
              <a:t>Em primeiro lugar, é necessário saber que as Infecções Sexualmente Transmissíveis (IST) são causadas por vírus, bactérias ou outros microrganismos. Elas são transmitidas, principalmente, por meio do contato sexual (oral, vaginal, anal) sem o uso de camisinha masculina ou feminina, com uma pessoa que já esteja infectada.</a:t>
            </a:r>
          </a:p>
          <a:p>
            <a:r>
              <a:rPr lang="pt-BR" sz="3600" dirty="0">
                <a:solidFill>
                  <a:srgbClr val="535353"/>
                </a:solidFill>
                <a:latin typeface="Open Sans"/>
              </a:rPr>
              <a:t>Além disso, transmissão de uma IST também pode acontecer, ainda, da mãe para a criança durante a gestação, o parto ou a amamentação.</a:t>
            </a:r>
            <a:br>
              <a:rPr lang="pt-BR" dirty="0">
                <a:solidFill>
                  <a:srgbClr val="535353"/>
                </a:solidFill>
                <a:latin typeface="Open Sans"/>
              </a:rPr>
            </a:br>
            <a:endParaRPr lang="pt-BR" dirty="0">
              <a:solidFill>
                <a:srgbClr val="535353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72631330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0283BEAE-F5F4-4DA5-8553-E92B4A2E2DE0}"/>
              </a:ext>
            </a:extLst>
          </p:cNvPr>
          <p:cNvSpPr/>
          <p:nvPr/>
        </p:nvSpPr>
        <p:spPr>
          <a:xfrm>
            <a:off x="266700" y="274320"/>
            <a:ext cx="11658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4400" dirty="0">
                <a:solidFill>
                  <a:srgbClr val="535353"/>
                </a:solidFill>
                <a:latin typeface="Open Sans"/>
              </a:rPr>
              <a:t>Utilizar preservativos feminino ou masculino é a forma de vivenciar a sexualidade de forma segura. O preservativo não serve somente para evitar gravidez, mas é fundamental utilizá-lo para prevenção das IST, HIV/Aids. Em caso de sexo sem preservativo, procure uma unidade básica de saúde para ter orientações e faça os testes rápidos</a:t>
            </a:r>
            <a:r>
              <a:rPr lang="pt-BR" dirty="0">
                <a:solidFill>
                  <a:srgbClr val="535353"/>
                </a:solidFill>
                <a:latin typeface="Open Sans"/>
              </a:rPr>
              <a:t>.</a:t>
            </a:r>
          </a:p>
        </p:txBody>
      </p:sp>
      <p:sp>
        <p:nvSpPr>
          <p:cNvPr id="5" name="Retângulo 4">
            <a:extLst>
              <a:ext uri="{FF2B5EF4-FFF2-40B4-BE49-F238E27FC236}">
                <a16:creationId xmlns:a16="http://schemas.microsoft.com/office/drawing/2014/main" id="{0E2B1D91-EB34-470F-AA7E-2B7D94EC6BC6}"/>
              </a:ext>
            </a:extLst>
          </p:cNvPr>
          <p:cNvSpPr/>
          <p:nvPr/>
        </p:nvSpPr>
        <p:spPr>
          <a:xfrm>
            <a:off x="10496318" y="1475859"/>
            <a:ext cx="3433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>
                <a:solidFill>
                  <a:srgbClr val="535353"/>
                </a:solidFill>
                <a:latin typeface="Open Sans"/>
              </a:rPr>
              <a:t>U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80155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ângulo 3">
            <a:extLst>
              <a:ext uri="{FF2B5EF4-FFF2-40B4-BE49-F238E27FC236}">
                <a16:creationId xmlns:a16="http://schemas.microsoft.com/office/drawing/2014/main" id="{90B1B94F-25CA-432F-9DEC-85FB74120761}"/>
              </a:ext>
            </a:extLst>
          </p:cNvPr>
          <p:cNvSpPr/>
          <p:nvPr/>
        </p:nvSpPr>
        <p:spPr>
          <a:xfrm>
            <a:off x="152400" y="0"/>
            <a:ext cx="11811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3600" b="1" dirty="0">
                <a:solidFill>
                  <a:srgbClr val="161616"/>
                </a:solidFill>
                <a:latin typeface="Open Sans"/>
              </a:rPr>
              <a:t>Faça escolhas conscientes sobre métodos contraceptivos</a:t>
            </a:r>
          </a:p>
          <a:p>
            <a:r>
              <a:rPr lang="pt-BR" sz="3600" dirty="0">
                <a:solidFill>
                  <a:srgbClr val="535353"/>
                </a:solidFill>
                <a:latin typeface="Open Sans"/>
              </a:rPr>
              <a:t>É disponibilizado pelo Sistema Único de Saúde diversos métodos contraceptivos para que adolescentes e mulheres possam escolher a maneira mais confortável de planejar quando, como e se vai querer ter filhos. A mulher pode escolher, por exemplo, entre os seguintes métodos: injetável mensal, injetável trimestral, minipílula, pílula combinada, diafragma, Dispositivo Intrauterino (DIU), além dos preservativos feminino e masculino.</a:t>
            </a:r>
          </a:p>
          <a:p>
            <a:endParaRPr lang="pt-BR" sz="3600" b="0" i="0" dirty="0">
              <a:solidFill>
                <a:srgbClr val="535353"/>
              </a:solidFill>
              <a:effectLst/>
              <a:latin typeface="Open Sans"/>
            </a:endParaRPr>
          </a:p>
          <a:p>
            <a:endParaRPr lang="pt-BR" sz="3600" b="0" i="0" dirty="0">
              <a:solidFill>
                <a:srgbClr val="535353"/>
              </a:solidFill>
              <a:effectLst/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40103904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03D02EA3-2F8D-46A2-A3E5-3F1EA82A5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9218" name="Picture 2" descr="Tudo sobre as 7 principais infecções sexualmente transmissíveis (IST's) -  Tua Saúde">
            <a:extLst>
              <a:ext uri="{FF2B5EF4-FFF2-40B4-BE49-F238E27FC236}">
                <a16:creationId xmlns:a16="http://schemas.microsoft.com/office/drawing/2014/main" id="{609352F6-DAF3-45A5-926A-6907160F210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" y="182881"/>
            <a:ext cx="10866120" cy="59940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950136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8120" y="283779"/>
            <a:ext cx="14367904" cy="7577583"/>
          </a:xfrm>
        </p:spPr>
        <p:txBody>
          <a:bodyPr/>
          <a:lstStyle/>
          <a:p>
            <a:r>
              <a:rPr lang="pt-BR" dirty="0"/>
              <a:t> </a:t>
            </a:r>
          </a:p>
        </p:txBody>
      </p:sp>
      <p:pic>
        <p:nvPicPr>
          <p:cNvPr id="1026" name="Picture 2" descr="A Saúde Da Mulher Regulador Menstrual Menopausa Cólicas | Mercado Livre">
            <a:extLst>
              <a:ext uri="{FF2B5EF4-FFF2-40B4-BE49-F238E27FC236}">
                <a16:creationId xmlns:a16="http://schemas.microsoft.com/office/drawing/2014/main" id="{90538599-5628-4281-A9CE-883965A930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5940" y="509467"/>
            <a:ext cx="8275320" cy="58390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4759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" y="0"/>
            <a:ext cx="12085320" cy="6598920"/>
          </a:xfrm>
        </p:spPr>
        <p:txBody>
          <a:bodyPr>
            <a:normAutofit/>
          </a:bodyPr>
          <a:lstStyle/>
          <a:p>
            <a:r>
              <a:rPr lang="pt-BR" sz="6600" dirty="0"/>
              <a:t>Hoje iremos abordar os principais cuidados para a saúde feminina.</a:t>
            </a:r>
          </a:p>
          <a:p>
            <a:r>
              <a:rPr lang="pt-BR" sz="6600" dirty="0"/>
              <a:t>Com certeza, a mulher precisa ter cuidados importantes com a própria saúde, independente de sua idade.</a:t>
            </a:r>
          </a:p>
          <a:p>
            <a:endParaRPr lang="pt-BR" sz="5400" dirty="0"/>
          </a:p>
        </p:txBody>
      </p:sp>
    </p:spTree>
    <p:extLst>
      <p:ext uri="{BB962C8B-B14F-4D97-AF65-F5344CB8AC3E}">
        <p14:creationId xmlns:p14="http://schemas.microsoft.com/office/powerpoint/2010/main" val="3490016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endParaRPr lang="pt-BR" sz="5400" dirty="0"/>
          </a:p>
          <a:p>
            <a:endParaRPr lang="pt-BR" sz="54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724D3F71-6A32-4A53-88D4-B38ACBE8BE6D}"/>
              </a:ext>
            </a:extLst>
          </p:cNvPr>
          <p:cNvSpPr/>
          <p:nvPr/>
        </p:nvSpPr>
        <p:spPr>
          <a:xfrm>
            <a:off x="121920" y="0"/>
            <a:ext cx="1168908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000" dirty="0"/>
              <a:t>É possível começar com esses cuidados identificando hábitos nocivos, sintomas físicos e psíquicos, além de aderir a hábitos saudáveis. Dessa forma, a mulher garante maior qualidade de vida para si mesma!</a:t>
            </a:r>
          </a:p>
        </p:txBody>
      </p:sp>
    </p:spTree>
    <p:extLst>
      <p:ext uri="{BB962C8B-B14F-4D97-AF65-F5344CB8AC3E}">
        <p14:creationId xmlns:p14="http://schemas.microsoft.com/office/powerpoint/2010/main" val="741380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endParaRPr lang="pt-BR" sz="5400" dirty="0"/>
          </a:p>
          <a:p>
            <a:endParaRPr lang="pt-BR" sz="54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FBEC3E0F-597B-4030-9579-88710B37E601}"/>
              </a:ext>
            </a:extLst>
          </p:cNvPr>
          <p:cNvSpPr/>
          <p:nvPr/>
        </p:nvSpPr>
        <p:spPr>
          <a:xfrm>
            <a:off x="121920" y="106680"/>
            <a:ext cx="11628120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6600" dirty="0"/>
              <a:t>O Ministério da Saúde criou a ata internacional destinada à celebração da figura feminina, com alguns cuidados primordiais com a saúde da mulher.</a:t>
            </a:r>
          </a:p>
        </p:txBody>
      </p:sp>
    </p:spTree>
    <p:extLst>
      <p:ext uri="{BB962C8B-B14F-4D97-AF65-F5344CB8AC3E}">
        <p14:creationId xmlns:p14="http://schemas.microsoft.com/office/powerpoint/2010/main" val="3394274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AFD0D157-8942-4ABA-B199-812FEC174F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"/>
            <a:ext cx="12192000" cy="6858000"/>
          </a:xfrm>
        </p:spPr>
        <p:txBody>
          <a:bodyPr>
            <a:normAutofit/>
          </a:bodyPr>
          <a:lstStyle/>
          <a:p>
            <a:endParaRPr lang="pt-BR" sz="5400" dirty="0"/>
          </a:p>
          <a:p>
            <a:endParaRPr lang="pt-BR" sz="5400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1BA43A9D-D4C1-4E12-8FC2-BD076C10241E}"/>
              </a:ext>
            </a:extLst>
          </p:cNvPr>
          <p:cNvSpPr/>
          <p:nvPr/>
        </p:nvSpPr>
        <p:spPr>
          <a:xfrm>
            <a:off x="129540" y="0"/>
            <a:ext cx="11932920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6000" b="1" dirty="0">
                <a:solidFill>
                  <a:srgbClr val="161616"/>
                </a:solidFill>
                <a:latin typeface="Open Sans"/>
              </a:rPr>
              <a:t>Alimentação saudável</a:t>
            </a:r>
          </a:p>
          <a:p>
            <a:r>
              <a:rPr lang="pt-BR" sz="4400" dirty="0">
                <a:solidFill>
                  <a:srgbClr val="535353"/>
                </a:solidFill>
                <a:latin typeface="Open Sans"/>
              </a:rPr>
              <a:t>Como é de conhecimento, a alimentação é um dos pilares fundamentais para uma boa saúde, certo? E, certamente, influencia na melhor qualidade de vida!</a:t>
            </a:r>
          </a:p>
          <a:p>
            <a:r>
              <a:rPr lang="pt-BR" sz="4400" dirty="0">
                <a:solidFill>
                  <a:srgbClr val="535353"/>
                </a:solidFill>
                <a:latin typeface="Open Sans"/>
              </a:rPr>
              <a:t>Como já falamos em outro artigo do Blog, uma alimentação saudável começa desde o início da vida, com a </a:t>
            </a:r>
            <a:r>
              <a:rPr lang="pt-BR" sz="4400" b="1" dirty="0">
                <a:solidFill>
                  <a:srgbClr val="F43C58"/>
                </a:solidFill>
                <a:latin typeface="Open Sans"/>
                <a:hlinkClick r:id="rId2"/>
              </a:rPr>
              <a:t>amamentação</a:t>
            </a:r>
            <a:r>
              <a:rPr lang="pt-BR" sz="4400" dirty="0">
                <a:solidFill>
                  <a:srgbClr val="535353"/>
                </a:solidFill>
                <a:latin typeface="Open Sans"/>
              </a:rPr>
              <a:t> e o consumo de alimentos in natura, por exemplo.</a:t>
            </a:r>
          </a:p>
        </p:txBody>
      </p:sp>
    </p:spTree>
    <p:extLst>
      <p:ext uri="{BB962C8B-B14F-4D97-AF65-F5344CB8AC3E}">
        <p14:creationId xmlns:p14="http://schemas.microsoft.com/office/powerpoint/2010/main" val="255416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FCD1780-A7C6-4F59-AFA5-A5A0C5F25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6D310541-4025-4C3B-9B01-2433A45BA6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2050" name="Picture 2" descr="Dicas simples podem garantir alimentação saudável a jovens - Tribuna de  Ituverava">
            <a:extLst>
              <a:ext uri="{FF2B5EF4-FFF2-40B4-BE49-F238E27FC236}">
                <a16:creationId xmlns:a16="http://schemas.microsoft.com/office/drawing/2014/main" id="{AC95738D-E9C5-4E7F-BD81-7FC387DD49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58118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4244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ângulo 1">
            <a:extLst>
              <a:ext uri="{FF2B5EF4-FFF2-40B4-BE49-F238E27FC236}">
                <a16:creationId xmlns:a16="http://schemas.microsoft.com/office/drawing/2014/main" id="{D200BC6E-19E4-4C7D-B5DF-2D1B4327F0F9}"/>
              </a:ext>
            </a:extLst>
          </p:cNvPr>
          <p:cNvSpPr/>
          <p:nvPr/>
        </p:nvSpPr>
        <p:spPr>
          <a:xfrm>
            <a:off x="137160" y="167640"/>
            <a:ext cx="11612880" cy="5909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5400" dirty="0">
                <a:solidFill>
                  <a:srgbClr val="535353"/>
                </a:solidFill>
                <a:latin typeface="Open Sans"/>
              </a:rPr>
              <a:t>Por consequência, temos uma redução de fatores de risco para doenças, por exemplo, o sobrepeso e o aumento do colesterol. Além do bem estar físico, mental e da importância do vínculo entre mãe e bebê.</a:t>
            </a:r>
          </a:p>
        </p:txBody>
      </p:sp>
    </p:spTree>
    <p:extLst>
      <p:ext uri="{BB962C8B-B14F-4D97-AF65-F5344CB8AC3E}">
        <p14:creationId xmlns:p14="http://schemas.microsoft.com/office/powerpoint/2010/main" val="24686173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F61AC8-5738-4B38-A69F-4065568151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75B3E53-A2E4-4350-A4BD-B42B25DE49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8194" name="Picture 2" descr="5 dicas para melhorar a prática de atividade física - Saúde Brasil">
            <a:extLst>
              <a:ext uri="{FF2B5EF4-FFF2-40B4-BE49-F238E27FC236}">
                <a16:creationId xmlns:a16="http://schemas.microsoft.com/office/drawing/2014/main" id="{D5782BC4-919D-43E7-BC2B-7BA474C354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365125"/>
            <a:ext cx="10515600" cy="5921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16048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1205</TotalTime>
  <Words>683</Words>
  <Application>Microsoft Office PowerPoint</Application>
  <PresentationFormat>Widescreen</PresentationFormat>
  <Paragraphs>34</Paragraphs>
  <Slides>18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Open Sans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Gislaine</dc:creator>
  <cp:lastModifiedBy>Convidado01</cp:lastModifiedBy>
  <cp:revision>23</cp:revision>
  <dcterms:created xsi:type="dcterms:W3CDTF">2021-02-16T20:33:35Z</dcterms:created>
  <dcterms:modified xsi:type="dcterms:W3CDTF">2021-04-28T17:11:54Z</dcterms:modified>
</cp:coreProperties>
</file>